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 snapToGrid="0">
      <p:cViewPr>
        <p:scale>
          <a:sx n="55" d="100"/>
          <a:sy n="55" d="100"/>
        </p:scale>
        <p:origin x="193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72373-30CC-42E4-9363-393C1AAC39AB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931D9-2DB1-4F19-9AF8-B53474F38C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776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931D9-2DB1-4F19-9AF8-B53474F38CC3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61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2931D9-2DB1-4F19-9AF8-B53474F38CC3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3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E737B-CCAE-8D41-6F1B-7A9475EB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212EE-F8DD-992C-D2D8-217BC88D6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64487-A906-054E-2E67-6992C52C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FFDE5-F65F-C3A8-D231-49C63A3F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C6B5E-300F-CFB0-14ED-B800F6B4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303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91AF-943A-9EA1-2D1E-AD885B1A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2F45B-66FE-F6B5-F106-C7388524A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5055D-EF9F-0980-B5CF-27009F3E8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32F9A-09A9-3C2E-0DD3-6AFDC0B8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6B94A-9586-AE3A-60AD-8E7652A9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36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B3A6-CEF0-F516-EA1C-FC2FE43E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74CCB-50B5-7E57-544D-2FCCE4309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4A66D-6683-01F8-E26C-6EBE5AB4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FA28E-5082-1E22-938E-363B576E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3C699-D216-86AD-F7FC-5BEF82F3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4755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50DA-C7B6-B1C2-6ADC-583B4777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010F5-2371-BDD6-DB71-2187195CE5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EEBB3-AB3F-54D9-07C1-9E685553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DDC57-9887-B99D-CAEA-65A0607D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2BBAE-2436-F0B5-1E51-12A503EDB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AD6E4-6DF7-7C34-DE96-6347679C3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870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555DF-5B97-2608-D688-86D56B3F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D9A2A-2A82-3518-EED0-DBB4BE4A4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A59853-908F-9C5B-2858-567B3A6BE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E818F-0DCB-313B-9E6E-40FEDBB5E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CF81D9-B80A-778E-44E3-089733A70D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06EFA2-4226-CD4F-A82C-12E2F0DAC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EF7A0B-41FC-A20D-2798-65BE51A33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EFA02B-7F5C-338E-FE44-C5E2649D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88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D1F8-591D-4CFA-4D6E-662D76A0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DAEC1-4D6E-F95E-A7FA-B620F459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43B33-D888-0669-9EBB-8539144DA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68726-814A-B6E6-42AC-72837971F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40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535BF2-D228-E0E3-5F03-2F7C1A3F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B407A4-24EA-AB16-E678-C5586E0BD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B7C57-EFA4-9C90-0565-62F98CAC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476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D23F-96FB-D01B-4707-2B84036D8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69C7A-EE18-524B-1F63-709800A02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A2D56-AA9A-46E5-04D9-48244DFD5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A5FD2-3D9F-1E43-4D9E-7C520AB23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C4137-3558-F412-8062-73F38BAC2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9D0524-EBF0-1F21-32B5-A0741B0A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724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84BC7-60E0-C855-800F-2B61DEB3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4C3186-A450-7F72-615E-D100FC81D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72E4-AE49-B211-CA1E-54D24852B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3AC55-688E-A13C-2BD9-6BA66B8F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6A5E0-A427-0F63-B5B4-30963597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79FC5-840B-2255-6975-52494338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192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F4DC-DEC5-09FA-515E-97C20604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6084E-094B-34A3-C59C-E628BE6BA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12982-9529-5874-EF9C-CB178800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A8E28-9EB9-6650-F470-9226F1FB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6B576-1CAD-5407-41D1-89AC62EB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962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BDB70F-F2D6-711C-284E-48DB456A2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102AA-650D-55DD-A0FE-E47326E25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B9A26-5ED3-7A85-4B6A-10BD8427C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1354B-4557-54B1-0A44-72A09D59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8D34A-8B36-9C2B-D0B4-15492BE9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064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AD0FC-703C-EECB-2B6B-B065C48F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A1966-DEF3-9853-5AFE-1EC34D2B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959AD-D201-EDA6-8810-EFE8EAABB7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42E516-6A15-4494-9175-B92C2D57DD6C}" type="datetimeFigureOut">
              <a:rPr lang="en-ID" smtClean="0"/>
              <a:t>12/09/2025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1A7A4-658C-924C-C272-F4FA553E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9C00A-057E-C2B2-25C1-432F9C7C4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F62D71-4DEA-47AF-81F0-6B749CC08C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427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39BB2-6856-5EEE-F271-3F844C2C2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1" y="2388333"/>
            <a:ext cx="5416061" cy="77689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YUSRA EDIA SAPUTRA, S.T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3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775E-0814-79A0-0EF0-2C78EDF6F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60586"/>
            <a:ext cx="9144000" cy="3233370"/>
          </a:xfrm>
        </p:spPr>
        <p:txBody>
          <a:bodyPr>
            <a:noAutofit/>
          </a:bodyPr>
          <a:lstStyle/>
          <a:p>
            <a:pPr algn="just"/>
            <a:r>
              <a:rPr lang="en-ID" sz="2800" dirty="0"/>
              <a:t>Class </a:t>
            </a:r>
            <a:r>
              <a:rPr lang="en-ID" sz="2800" dirty="0" err="1"/>
              <a:t>adalah</a:t>
            </a:r>
            <a:r>
              <a:rPr lang="en-ID" sz="2800" dirty="0"/>
              <a:t> prototype, </a:t>
            </a:r>
            <a:r>
              <a:rPr lang="en-ID" sz="2800" dirty="0" err="1"/>
              <a:t>atau</a:t>
            </a:r>
            <a:r>
              <a:rPr lang="en-ID" sz="2800" dirty="0"/>
              <a:t> blueprint,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rancangan</a:t>
            </a:r>
            <a:r>
              <a:rPr lang="en-ID" sz="2800" dirty="0"/>
              <a:t> yang </a:t>
            </a:r>
            <a:r>
              <a:rPr lang="en-ID" sz="2800" dirty="0" err="1"/>
              <a:t>mendefinisikan</a:t>
            </a:r>
            <a:r>
              <a:rPr lang="en-ID" sz="2800" dirty="0"/>
              <a:t> variable dan method-</a:t>
            </a:r>
            <a:r>
              <a:rPr lang="en-ID" sz="2800" dirty="0" err="1"/>
              <a:t>methode</a:t>
            </a:r>
            <a:r>
              <a:rPr lang="en-ID" sz="2800" dirty="0"/>
              <a:t> pada </a:t>
            </a:r>
            <a:r>
              <a:rPr lang="en-ID" sz="2800" dirty="0" err="1"/>
              <a:t>seluruh</a:t>
            </a:r>
            <a:r>
              <a:rPr lang="en-ID" sz="2800" dirty="0"/>
              <a:t> </a:t>
            </a:r>
            <a:r>
              <a:rPr lang="en-ID" sz="2800" dirty="0" err="1"/>
              <a:t>objek</a:t>
            </a:r>
            <a:r>
              <a:rPr lang="en-ID" sz="2800" dirty="0"/>
              <a:t> </a:t>
            </a:r>
            <a:r>
              <a:rPr lang="en-ID" sz="2800" dirty="0" err="1"/>
              <a:t>tertentu</a:t>
            </a:r>
            <a:r>
              <a:rPr lang="en-ID" sz="2800" dirty="0"/>
              <a:t>. Class </a:t>
            </a:r>
            <a:r>
              <a:rPr lang="en-ID" sz="2800" dirty="0" err="1"/>
              <a:t>berfungsi</a:t>
            </a:r>
            <a:r>
              <a:rPr lang="en-ID" sz="2800" dirty="0"/>
              <a:t> </a:t>
            </a:r>
            <a:r>
              <a:rPr lang="en-ID" sz="2800" dirty="0" err="1"/>
              <a:t>untuk</a:t>
            </a:r>
            <a:r>
              <a:rPr lang="en-ID" sz="2800" dirty="0"/>
              <a:t> </a:t>
            </a:r>
            <a:r>
              <a:rPr lang="en-ID" sz="2800" dirty="0" err="1"/>
              <a:t>menampung</a:t>
            </a:r>
            <a:r>
              <a:rPr lang="en-ID" sz="2800" dirty="0"/>
              <a:t> </a:t>
            </a:r>
            <a:r>
              <a:rPr lang="en-ID" sz="2800" dirty="0" err="1"/>
              <a:t>isi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program yang </a:t>
            </a:r>
            <a:r>
              <a:rPr lang="en-ID" sz="2800" dirty="0" err="1"/>
              <a:t>akan</a:t>
            </a:r>
            <a:r>
              <a:rPr lang="en-ID" sz="2800" dirty="0"/>
              <a:t> di </a:t>
            </a:r>
            <a:r>
              <a:rPr lang="en-ID" sz="2800" dirty="0" err="1"/>
              <a:t>jalankan</a:t>
            </a:r>
            <a:r>
              <a:rPr lang="en-ID" sz="2800" dirty="0"/>
              <a:t>, di </a:t>
            </a:r>
            <a:r>
              <a:rPr lang="en-ID" sz="2800" dirty="0" err="1"/>
              <a:t>dalamnya</a:t>
            </a:r>
            <a:r>
              <a:rPr lang="en-ID" sz="2800" dirty="0"/>
              <a:t> </a:t>
            </a:r>
            <a:r>
              <a:rPr lang="en-ID" sz="2800" dirty="0" err="1"/>
              <a:t>berisi</a:t>
            </a:r>
            <a:r>
              <a:rPr lang="en-ID" sz="2800" dirty="0"/>
              <a:t> </a:t>
            </a:r>
            <a:r>
              <a:rPr lang="en-ID" sz="2800" dirty="0" err="1"/>
              <a:t>atribut</a:t>
            </a:r>
            <a:r>
              <a:rPr lang="en-ID" sz="2800" dirty="0"/>
              <a:t> / type data dan method </a:t>
            </a:r>
            <a:r>
              <a:rPr lang="en-ID" sz="2800" dirty="0" err="1"/>
              <a:t>untuk</a:t>
            </a:r>
            <a:r>
              <a:rPr lang="en-ID" sz="2800" dirty="0"/>
              <a:t> </a:t>
            </a:r>
            <a:r>
              <a:rPr lang="en-ID" sz="2800" dirty="0" err="1"/>
              <a:t>menjalankan</a:t>
            </a:r>
            <a:r>
              <a:rPr lang="en-ID" sz="2800" dirty="0"/>
              <a:t> </a:t>
            </a:r>
            <a:r>
              <a:rPr lang="en-ID" sz="2800" dirty="0" err="1"/>
              <a:t>suatu</a:t>
            </a:r>
            <a:r>
              <a:rPr lang="en-ID" sz="2800" dirty="0"/>
              <a:t> program. Class </a:t>
            </a:r>
            <a:r>
              <a:rPr lang="en-ID" sz="2800" dirty="0" err="1"/>
              <a:t>merupakan</a:t>
            </a:r>
            <a:r>
              <a:rPr lang="en-ID" sz="2800" dirty="0"/>
              <a:t> </a:t>
            </a:r>
            <a:r>
              <a:rPr lang="en-ID" sz="2800" dirty="0" err="1"/>
              <a:t>suatu</a:t>
            </a:r>
            <a:r>
              <a:rPr lang="en-ID" sz="2800" dirty="0"/>
              <a:t> blueprint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cetakan</a:t>
            </a:r>
            <a:r>
              <a:rPr lang="en-ID" sz="2800" dirty="0"/>
              <a:t> </a:t>
            </a:r>
            <a:r>
              <a:rPr lang="en-ID" sz="2800" dirty="0" err="1"/>
              <a:t>untuk</a:t>
            </a:r>
            <a:r>
              <a:rPr lang="en-ID" sz="2800" dirty="0"/>
              <a:t> </a:t>
            </a:r>
            <a:r>
              <a:rPr lang="en-ID" sz="2800" dirty="0" err="1"/>
              <a:t>menciptakan</a:t>
            </a:r>
            <a:r>
              <a:rPr lang="en-ID" sz="2800" dirty="0"/>
              <a:t> </a:t>
            </a:r>
            <a:r>
              <a:rPr lang="en-ID" sz="2800" dirty="0" err="1"/>
              <a:t>suatu</a:t>
            </a:r>
            <a:r>
              <a:rPr lang="en-ID" sz="2800" dirty="0"/>
              <a:t> instant </a:t>
            </a:r>
            <a:r>
              <a:rPr lang="en-ID" sz="2800" dirty="0" err="1"/>
              <a:t>dari</a:t>
            </a:r>
            <a:r>
              <a:rPr lang="en-ID" sz="2800" dirty="0"/>
              <a:t> object.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4A17B7-FBC4-239A-AFF5-A55D9270D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54061"/>
            <a:ext cx="9144000" cy="726831"/>
          </a:xfrm>
        </p:spPr>
        <p:txBody>
          <a:bodyPr/>
          <a:lstStyle/>
          <a:p>
            <a:pPr algn="just"/>
            <a:r>
              <a:rPr lang="en-ID" dirty="0" err="1">
                <a:solidFill>
                  <a:srgbClr val="FF0000"/>
                </a:solidFill>
              </a:rPr>
              <a:t>Contoh</a:t>
            </a:r>
            <a:r>
              <a:rPr lang="en-ID" dirty="0">
                <a:solidFill>
                  <a:srgbClr val="FF0000"/>
                </a:solidFill>
              </a:rPr>
              <a:t> : Class Orang, </a:t>
            </a:r>
            <a:r>
              <a:rPr lang="en-ID" dirty="0" err="1">
                <a:solidFill>
                  <a:srgbClr val="FF0000"/>
                </a:solidFill>
              </a:rPr>
              <a:t>Kendaraan</a:t>
            </a:r>
            <a:r>
              <a:rPr lang="en-ID" dirty="0">
                <a:solidFill>
                  <a:srgbClr val="FF0000"/>
                </a:solidFill>
              </a:rPr>
              <a:t>, </a:t>
            </a:r>
            <a:r>
              <a:rPr lang="en-ID" dirty="0" err="1">
                <a:solidFill>
                  <a:srgbClr val="FF0000"/>
                </a:solidFill>
              </a:rPr>
              <a:t>Pohon</a:t>
            </a:r>
            <a:r>
              <a:rPr lang="en-ID" dirty="0">
                <a:solidFill>
                  <a:srgbClr val="FF0000"/>
                </a:solidFill>
              </a:rPr>
              <a:t>, </a:t>
            </a:r>
            <a:r>
              <a:rPr lang="en-ID" dirty="0" err="1">
                <a:solidFill>
                  <a:srgbClr val="FF0000"/>
                </a:solidFill>
              </a:rPr>
              <a:t>Buah</a:t>
            </a:r>
            <a:r>
              <a:rPr lang="en-ID" dirty="0">
                <a:solidFill>
                  <a:srgbClr val="FF0000"/>
                </a:solidFill>
              </a:rPr>
              <a:t> dan lain-lain</a:t>
            </a:r>
            <a:r>
              <a:rPr lang="en-ID" dirty="0"/>
              <a:t>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2309C21-6EEF-9DE1-C3AA-8952C75591B0}"/>
              </a:ext>
            </a:extLst>
          </p:cNvPr>
          <p:cNvSpPr txBox="1">
            <a:spLocks/>
          </p:cNvSpPr>
          <p:nvPr/>
        </p:nvSpPr>
        <p:spPr>
          <a:xfrm>
            <a:off x="1321777" y="468649"/>
            <a:ext cx="9144000" cy="539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>
                <a:solidFill>
                  <a:srgbClr val="00B0F0"/>
                </a:solidFill>
              </a:rPr>
              <a:t>DIFINISI CLASS</a:t>
            </a:r>
          </a:p>
        </p:txBody>
      </p:sp>
    </p:spTree>
    <p:extLst>
      <p:ext uri="{BB962C8B-B14F-4D97-AF65-F5344CB8AC3E}">
        <p14:creationId xmlns:p14="http://schemas.microsoft.com/office/powerpoint/2010/main" val="188049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2EE467-4160-E75C-188E-0013CDE65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631" y="1044757"/>
            <a:ext cx="9144000" cy="3720674"/>
          </a:xfrm>
        </p:spPr>
        <p:txBody>
          <a:bodyPr>
            <a:noAutofit/>
          </a:bodyPr>
          <a:lstStyle/>
          <a:p>
            <a:pPr algn="just"/>
            <a:r>
              <a:rPr lang="en-ID" sz="2800" dirty="0"/>
              <a:t>Object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sekumpulan</a:t>
            </a:r>
            <a:r>
              <a:rPr lang="en-ID" sz="2800" dirty="0"/>
              <a:t> software yang </a:t>
            </a:r>
            <a:r>
              <a:rPr lang="en-ID" sz="2800" dirty="0" err="1"/>
              <a:t>terdiri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variable dan method-method yang </a:t>
            </a:r>
            <a:r>
              <a:rPr lang="en-ID" sz="2800" dirty="0" err="1"/>
              <a:t>terkait</a:t>
            </a:r>
            <a:r>
              <a:rPr lang="en-ID" sz="2800" dirty="0"/>
              <a:t>. </a:t>
            </a:r>
            <a:r>
              <a:rPr lang="en-ID" sz="2800" dirty="0" err="1"/>
              <a:t>Objek</a:t>
            </a:r>
            <a:r>
              <a:rPr lang="en-ID" sz="2800" dirty="0"/>
              <a:t> juga </a:t>
            </a:r>
            <a:r>
              <a:rPr lang="en-ID" sz="2800" dirty="0" err="1"/>
              <a:t>merupakan</a:t>
            </a:r>
            <a:r>
              <a:rPr lang="en-ID" sz="2800" dirty="0"/>
              <a:t> </a:t>
            </a:r>
            <a:r>
              <a:rPr lang="en-ID" sz="2800" dirty="0" err="1"/>
              <a:t>benda</a:t>
            </a:r>
            <a:r>
              <a:rPr lang="en-ID" sz="2800" dirty="0"/>
              <a:t> </a:t>
            </a:r>
            <a:r>
              <a:rPr lang="en-ID" sz="2800" dirty="0" err="1"/>
              <a:t>nyata</a:t>
            </a:r>
            <a:r>
              <a:rPr lang="en-ID" sz="2800" dirty="0"/>
              <a:t> yang di buat </a:t>
            </a:r>
            <a:r>
              <a:rPr lang="en-ID" sz="2800" dirty="0" err="1"/>
              <a:t>berdasarkan</a:t>
            </a:r>
            <a:r>
              <a:rPr lang="en-ID" sz="2800" dirty="0"/>
              <a:t> </a:t>
            </a:r>
            <a:r>
              <a:rPr lang="en-ID" sz="2800" dirty="0" err="1"/>
              <a:t>rancangan</a:t>
            </a:r>
            <a:r>
              <a:rPr lang="en-ID" sz="2800" dirty="0"/>
              <a:t> yang di </a:t>
            </a:r>
            <a:r>
              <a:rPr lang="en-ID" sz="2800" dirty="0" err="1"/>
              <a:t>definisikan</a:t>
            </a:r>
            <a:r>
              <a:rPr lang="en-ID" sz="2800" dirty="0"/>
              <a:t> di </a:t>
            </a:r>
            <a:r>
              <a:rPr lang="en-ID" sz="2800" dirty="0" err="1"/>
              <a:t>dalam</a:t>
            </a:r>
            <a:r>
              <a:rPr lang="en-ID" sz="2800" dirty="0"/>
              <a:t> class Object </a:t>
            </a:r>
            <a:r>
              <a:rPr lang="en-ID" sz="2800" dirty="0" err="1"/>
              <a:t>merupakan</a:t>
            </a:r>
            <a:r>
              <a:rPr lang="en-ID" sz="2800" dirty="0"/>
              <a:t> instance </a:t>
            </a:r>
            <a:r>
              <a:rPr lang="en-ID" sz="2800" dirty="0" err="1"/>
              <a:t>dari</a:t>
            </a:r>
            <a:r>
              <a:rPr lang="en-ID" sz="2800" dirty="0"/>
              <a:t> class. Jika class </a:t>
            </a:r>
            <a:r>
              <a:rPr lang="en-ID" sz="2800" dirty="0" err="1"/>
              <a:t>secara</a:t>
            </a:r>
            <a:r>
              <a:rPr lang="en-ID" sz="2800" dirty="0"/>
              <a:t> </a:t>
            </a:r>
            <a:r>
              <a:rPr lang="en-ID" sz="2800" dirty="0" err="1"/>
              <a:t>umum</a:t>
            </a:r>
            <a:r>
              <a:rPr lang="en-ID" sz="2800" dirty="0"/>
              <a:t> </a:t>
            </a:r>
            <a:r>
              <a:rPr lang="en-ID" sz="2800" dirty="0" err="1"/>
              <a:t>mepresentasikan</a:t>
            </a:r>
            <a:r>
              <a:rPr lang="en-ID" sz="2800" dirty="0"/>
              <a:t> (template) </a:t>
            </a:r>
            <a:r>
              <a:rPr lang="en-ID" sz="2800" dirty="0" err="1"/>
              <a:t>sebuah</a:t>
            </a:r>
            <a:r>
              <a:rPr lang="en-ID" sz="2800" dirty="0"/>
              <a:t> object, </a:t>
            </a:r>
            <a:r>
              <a:rPr lang="en-ID" sz="2800" dirty="0" err="1"/>
              <a:t>sebuah</a:t>
            </a:r>
            <a:r>
              <a:rPr lang="en-ID" sz="2800" dirty="0"/>
              <a:t> instance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representasi</a:t>
            </a:r>
            <a:r>
              <a:rPr lang="en-ID" sz="2800" dirty="0"/>
              <a:t> </a:t>
            </a:r>
            <a:r>
              <a:rPr lang="en-ID" sz="2800" dirty="0" err="1"/>
              <a:t>nyata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class </a:t>
            </a:r>
            <a:r>
              <a:rPr lang="en-ID" sz="2800" dirty="0" err="1"/>
              <a:t>itu</a:t>
            </a:r>
            <a:r>
              <a:rPr lang="en-ID" sz="2800" dirty="0"/>
              <a:t> </a:t>
            </a:r>
            <a:r>
              <a:rPr lang="en-ID" sz="2800" dirty="0" err="1"/>
              <a:t>sendiri</a:t>
            </a:r>
            <a:r>
              <a:rPr lang="en-ID" sz="2800" dirty="0"/>
              <a:t>.</a:t>
            </a:r>
          </a:p>
          <a:p>
            <a:pPr algn="just"/>
            <a:r>
              <a:rPr lang="en-ID" sz="2800" dirty="0">
                <a:solidFill>
                  <a:schemeClr val="bg1"/>
                </a:solidFill>
              </a:rPr>
              <a:t>- </a:t>
            </a:r>
            <a:r>
              <a:rPr lang="en-ID" sz="2800" dirty="0" err="1">
                <a:solidFill>
                  <a:schemeClr val="bg1"/>
                </a:solidFill>
              </a:rPr>
              <a:t>Objek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adalah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segala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sesuatu</a:t>
            </a:r>
            <a:r>
              <a:rPr lang="en-ID" sz="2800" dirty="0">
                <a:solidFill>
                  <a:schemeClr val="bg1"/>
                </a:solidFill>
              </a:rPr>
              <a:t> yang </a:t>
            </a:r>
            <a:r>
              <a:rPr lang="en-ID" sz="2800" dirty="0" err="1">
                <a:solidFill>
                  <a:schemeClr val="bg1"/>
                </a:solidFill>
              </a:rPr>
              <a:t>memilki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ciri</a:t>
            </a:r>
            <a:r>
              <a:rPr lang="en-ID" sz="2800" dirty="0">
                <a:solidFill>
                  <a:schemeClr val="bg1"/>
                </a:solidFill>
              </a:rPr>
              <a:t> dan </a:t>
            </a:r>
            <a:r>
              <a:rPr lang="en-ID" sz="2800" dirty="0" err="1">
                <a:solidFill>
                  <a:schemeClr val="bg1"/>
                </a:solidFill>
              </a:rPr>
              <a:t>prilaku</a:t>
            </a:r>
            <a:endParaRPr lang="en-ID" sz="2800" dirty="0">
              <a:solidFill>
                <a:schemeClr val="bg1"/>
              </a:solidFill>
            </a:endParaRPr>
          </a:p>
          <a:p>
            <a:pPr algn="just"/>
            <a:endParaRPr lang="en-ID" sz="28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D5435F-244D-FFE4-313A-7C8CD3C556E2}"/>
              </a:ext>
            </a:extLst>
          </p:cNvPr>
          <p:cNvSpPr txBox="1">
            <a:spLocks/>
          </p:cNvSpPr>
          <p:nvPr/>
        </p:nvSpPr>
        <p:spPr>
          <a:xfrm>
            <a:off x="1031631" y="4985362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 err="1">
                <a:solidFill>
                  <a:srgbClr val="FF0000"/>
                </a:solidFill>
              </a:rPr>
              <a:t>Contoh</a:t>
            </a:r>
            <a:r>
              <a:rPr lang="fr-FR" dirty="0">
                <a:solidFill>
                  <a:srgbClr val="FF0000"/>
                </a:solidFill>
              </a:rPr>
              <a:t> : Dari class </a:t>
            </a:r>
            <a:r>
              <a:rPr lang="fr-FR" dirty="0" err="1">
                <a:solidFill>
                  <a:srgbClr val="FF0000"/>
                </a:solidFill>
              </a:rPr>
              <a:t>Buah</a:t>
            </a:r>
            <a:r>
              <a:rPr lang="fr-FR" dirty="0">
                <a:solidFill>
                  <a:srgbClr val="FF0000"/>
                </a:solidFill>
              </a:rPr>
              <a:t> kita </a:t>
            </a:r>
            <a:r>
              <a:rPr lang="fr-FR" dirty="0" err="1">
                <a:solidFill>
                  <a:srgbClr val="FF0000"/>
                </a:solidFill>
              </a:rPr>
              <a:t>dapat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membuat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object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Mangga</a:t>
            </a:r>
            <a:r>
              <a:rPr lang="fr-FR" dirty="0">
                <a:solidFill>
                  <a:srgbClr val="FF0000"/>
                </a:solidFill>
              </a:rPr>
              <a:t>, Pisang, Apel, dan </a:t>
            </a:r>
            <a:r>
              <a:rPr lang="fr-FR" dirty="0" err="1">
                <a:solidFill>
                  <a:srgbClr val="FF0000"/>
                </a:solidFill>
              </a:rPr>
              <a:t>lain-lain</a:t>
            </a:r>
            <a:r>
              <a:rPr lang="fr-FR" dirty="0">
                <a:solidFill>
                  <a:srgbClr val="FF0000"/>
                </a:solidFill>
              </a:rPr>
              <a:t>.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0E44ABE-29D4-8A5E-5C14-61ED9E9B6032}"/>
              </a:ext>
            </a:extLst>
          </p:cNvPr>
          <p:cNvSpPr txBox="1">
            <a:spLocks/>
          </p:cNvSpPr>
          <p:nvPr/>
        </p:nvSpPr>
        <p:spPr>
          <a:xfrm>
            <a:off x="1181100" y="504947"/>
            <a:ext cx="9144000" cy="539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>
                <a:solidFill>
                  <a:srgbClr val="00B0F0"/>
                </a:solidFill>
              </a:rPr>
              <a:t>DIFINISI OBJECT</a:t>
            </a:r>
          </a:p>
        </p:txBody>
      </p:sp>
    </p:spTree>
    <p:extLst>
      <p:ext uri="{BB962C8B-B14F-4D97-AF65-F5344CB8AC3E}">
        <p14:creationId xmlns:p14="http://schemas.microsoft.com/office/powerpoint/2010/main" val="335699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830150-1062-0FFA-CDFC-2D4E1CAF5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0" t="26311" r="12237" b="9689"/>
          <a:stretch>
            <a:fillRect/>
          </a:stretch>
        </p:blipFill>
        <p:spPr>
          <a:xfrm>
            <a:off x="1877568" y="1057811"/>
            <a:ext cx="8436864" cy="514791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904BB895-5F4E-C5C2-FC9A-9A46BCF44A89}"/>
              </a:ext>
            </a:extLst>
          </p:cNvPr>
          <p:cNvSpPr txBox="1">
            <a:spLocks/>
          </p:cNvSpPr>
          <p:nvPr/>
        </p:nvSpPr>
        <p:spPr>
          <a:xfrm>
            <a:off x="1181100" y="504947"/>
            <a:ext cx="9144000" cy="539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>
                <a:solidFill>
                  <a:srgbClr val="00B0F0"/>
                </a:solidFill>
              </a:rPr>
              <a:t>ANALOGI CLASS DAN OBJECT</a:t>
            </a:r>
          </a:p>
        </p:txBody>
      </p:sp>
    </p:spTree>
    <p:extLst>
      <p:ext uri="{BB962C8B-B14F-4D97-AF65-F5344CB8AC3E}">
        <p14:creationId xmlns:p14="http://schemas.microsoft.com/office/powerpoint/2010/main" val="830606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with text overlay&#10;&#10;AI-generated content may be incorrect.">
            <a:extLst>
              <a:ext uri="{FF2B5EF4-FFF2-40B4-BE49-F238E27FC236}">
                <a16:creationId xmlns:a16="http://schemas.microsoft.com/office/drawing/2014/main" id="{82B7C288-977B-3155-7D85-AF3EF65EB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6"/>
          <a:stretch>
            <a:fillRect/>
          </a:stretch>
        </p:blipFill>
        <p:spPr>
          <a:xfrm>
            <a:off x="1524000" y="756138"/>
            <a:ext cx="9144000" cy="5345723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29CD7D6D-D2EE-0285-67A0-403300F5FE7B}"/>
              </a:ext>
            </a:extLst>
          </p:cNvPr>
          <p:cNvSpPr txBox="1">
            <a:spLocks/>
          </p:cNvSpPr>
          <p:nvPr/>
        </p:nvSpPr>
        <p:spPr>
          <a:xfrm>
            <a:off x="756871" y="3670177"/>
            <a:ext cx="1534258" cy="427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>
                <a:solidFill>
                  <a:srgbClr val="00B0F0"/>
                </a:solidFill>
              </a:rPr>
              <a:t>Ciri-</a:t>
            </a:r>
            <a:r>
              <a:rPr lang="en-ID" dirty="0" err="1">
                <a:solidFill>
                  <a:srgbClr val="00B0F0"/>
                </a:solidFill>
              </a:rPr>
              <a:t>ciri</a:t>
            </a:r>
            <a:endParaRPr lang="en-ID" dirty="0">
              <a:solidFill>
                <a:srgbClr val="00B0F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31FB1A-1F76-7F65-16EF-C1DA49CE002B}"/>
              </a:ext>
            </a:extLst>
          </p:cNvPr>
          <p:cNvSpPr/>
          <p:nvPr/>
        </p:nvSpPr>
        <p:spPr>
          <a:xfrm rot="808892">
            <a:off x="1784471" y="3529501"/>
            <a:ext cx="767129" cy="2813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67E1E6F-2E66-BBAA-150E-752DB4850B5A}"/>
              </a:ext>
            </a:extLst>
          </p:cNvPr>
          <p:cNvSpPr txBox="1">
            <a:spLocks/>
          </p:cNvSpPr>
          <p:nvPr/>
        </p:nvSpPr>
        <p:spPr>
          <a:xfrm>
            <a:off x="10139114" y="3670177"/>
            <a:ext cx="1534258" cy="427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 err="1">
                <a:solidFill>
                  <a:srgbClr val="00B0F0"/>
                </a:solidFill>
              </a:rPr>
              <a:t>perilaku</a:t>
            </a:r>
            <a:endParaRPr lang="en-ID" dirty="0">
              <a:solidFill>
                <a:srgbClr val="00B0F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4C6E354-3626-0AF1-D014-0C6E3CC5CAE9}"/>
              </a:ext>
            </a:extLst>
          </p:cNvPr>
          <p:cNvSpPr/>
          <p:nvPr/>
        </p:nvSpPr>
        <p:spPr>
          <a:xfrm rot="8961096">
            <a:off x="9531779" y="3604877"/>
            <a:ext cx="767129" cy="2813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65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56CF6DB-0469-4CD5-621E-EFC429614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6" b="5897"/>
          <a:stretch>
            <a:fillRect/>
          </a:stretch>
        </p:blipFill>
        <p:spPr>
          <a:xfrm>
            <a:off x="791308" y="369278"/>
            <a:ext cx="10533184" cy="599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79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DB27D6-A753-EEE6-30A7-9F35E213E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3" y="509954"/>
            <a:ext cx="11181033" cy="52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18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69229F-AF90-A283-7840-9EDA46E0D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" b="2051"/>
          <a:stretch>
            <a:fillRect/>
          </a:stretch>
        </p:blipFill>
        <p:spPr>
          <a:xfrm>
            <a:off x="0" y="175846"/>
            <a:ext cx="12192000" cy="654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21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C4D54B-EF91-95FA-0E78-97ABE2821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2" b="9487"/>
          <a:stretch>
            <a:fillRect/>
          </a:stretch>
        </p:blipFill>
        <p:spPr>
          <a:xfrm>
            <a:off x="505483" y="782515"/>
            <a:ext cx="11181034" cy="52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98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174</Words>
  <Application>Microsoft Office PowerPoint</Application>
  <PresentationFormat>Widescreen</PresentationFormat>
  <Paragraphs>13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Class adalah prototype, atau blueprint, atau rancangan yang mendefinisikan variable dan method-methode pada seluruh objek tertentu. Class berfungsi untuk menampung isi dari program yang akan di jalankan, di dalamnya berisi atribut / type data dan method untuk menjalankan suatu program. Class merupakan suatu blueprint atau cetakan untuk menciptakan suatu instant dari object.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LABKOM</dc:creator>
  <cp:lastModifiedBy>LABKOM</cp:lastModifiedBy>
  <cp:revision>1</cp:revision>
  <dcterms:created xsi:type="dcterms:W3CDTF">2025-09-12T16:37:13Z</dcterms:created>
  <dcterms:modified xsi:type="dcterms:W3CDTF">2025-09-12T17:56:55Z</dcterms:modified>
</cp:coreProperties>
</file>